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92" r:id="rId2"/>
    <p:sldId id="293" r:id="rId3"/>
    <p:sldId id="294" r:id="rId4"/>
    <p:sldId id="295" r:id="rId5"/>
    <p:sldId id="296" r:id="rId6"/>
    <p:sldId id="297" r:id="rId7"/>
    <p:sldId id="303" r:id="rId8"/>
    <p:sldId id="301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2" r:id="rId17"/>
    <p:sldId id="313" r:id="rId18"/>
    <p:sldId id="314" r:id="rId19"/>
    <p:sldId id="311" r:id="rId20"/>
  </p:sldIdLst>
  <p:sldSz cx="12192000" cy="6858000"/>
  <p:notesSz cx="12192000" cy="6858000"/>
  <p:embeddedFontLst>
    <p:embeddedFont>
      <p:font typeface="Cambria Math" panose="02040503050406030204" pitchFamily="18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/JqYH/Fp1ByKJpB3e7TLNkOQr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391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2561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7276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488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242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2275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3575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4227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430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2149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662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489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3986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941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7362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2305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322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08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3444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3747" y="481583"/>
            <a:ext cx="1680972" cy="2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35511" y="419100"/>
            <a:ext cx="426720" cy="3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 smtClean="0"/>
                  <a:t>1°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- </a:t>
                </a:r>
                <a:r>
                  <a:rPr lang="en-US" dirty="0"/>
                  <a:t>Determinar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𝐛𝐫𝐚𝐠𝐠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66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blipFill>
                <a:blip r:embed="rId3"/>
                <a:stretch>
                  <a:fillRect l="-1783" t="-22951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Grade de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feita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SOI;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Espessura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de 220 nm;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Largura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de 500 nm com um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𝛿</m:t>
                    </m:r>
                  </m:oMath>
                </a14:m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=20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  <a:endParaRPr lang="en-US" sz="1600" dirty="0" smtClean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comprimento de onda de ressonância em 1530 </a:t>
                </a:r>
                <a:r>
                  <a:rPr lang="pt-BR" sz="1600" dirty="0" err="1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foi achado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160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bragg</m:t>
                        </m:r>
                      </m:sub>
                    </m:sSub>
                  </m:oMath>
                </a14:m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= 315,64 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blipFill>
                <a:blip r:embed="rId4"/>
                <a:stretch>
                  <a:fillRect l="-1211" b="-96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353" y="2230528"/>
            <a:ext cx="2371659" cy="4531721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4825916" y="3658862"/>
            <a:ext cx="8923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808957" y="3330759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57" y="3330759"/>
                <a:ext cx="868469" cy="328103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/>
          <p:cNvCxnSpPr/>
          <p:nvPr/>
        </p:nvCxnSpPr>
        <p:spPr>
          <a:xfrm>
            <a:off x="4825916" y="5317888"/>
            <a:ext cx="4528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650120" y="5317888"/>
                <a:ext cx="868469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bragg</m:t>
                              </m:r>
                            </m:sub>
                          </m:sSub>
                        </m:num>
                        <m:den>
                          <m: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120" y="5317888"/>
                <a:ext cx="868469" cy="437556"/>
              </a:xfrm>
              <a:prstGeom prst="rect">
                <a:avLst/>
              </a:prstGeom>
              <a:blipFill>
                <a:blip r:embed="rId7"/>
                <a:stretch>
                  <a:fillRect t="-80556" r="-57746" b="-14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/>
          <p:cNvCxnSpPr/>
          <p:nvPr/>
        </p:nvCxnSpPr>
        <p:spPr>
          <a:xfrm flipH="1" flipV="1">
            <a:off x="5268958" y="4023360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V="1">
            <a:off x="5268958" y="4486819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4849840" y="3723751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840" y="3723751"/>
                <a:ext cx="868469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5393859" y="422715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859" y="4227153"/>
                <a:ext cx="86846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7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7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/>
              <a:t>Qual o máximo de deformação que é possível aplicar mantendo a relação de potência linear?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0" y="1862700"/>
            <a:ext cx="3938102" cy="39420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32" y="1862700"/>
            <a:ext cx="3938102" cy="394208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47" y="1862700"/>
            <a:ext cx="3780589" cy="385696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623527" y="1862700"/>
            <a:ext cx="643812" cy="1527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6200000">
            <a:off x="-45908" y="3751647"/>
            <a:ext cx="653782" cy="12850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8º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0" y="2135635"/>
            <a:ext cx="4313801" cy="43181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27" y="2117647"/>
            <a:ext cx="4331771" cy="4336146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648812" y="2135635"/>
            <a:ext cx="766193" cy="18042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 rot="16200000">
            <a:off x="827444" y="4217591"/>
            <a:ext cx="863219" cy="1542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/>
              <p:cNvSpPr/>
              <p:nvPr/>
            </p:nvSpPr>
            <p:spPr>
              <a:xfrm>
                <a:off x="439317" y="1204654"/>
                <a:ext cx="113134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 comprimento de onda de um dos lasers é mantido fixo (linha azul) enquanto que o segundo lasers é variado. Note que conforme a distância de comprimento de ondas dos lasers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Δ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𝜆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) aumenta, a relação de potências vai perdendo a linearidade.</a:t>
                </a:r>
                <a:endParaRPr lang="pt-BR" sz="16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mc:Choice>
        <mc:Fallback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1204654"/>
                <a:ext cx="11313485" cy="830997"/>
              </a:xfrm>
              <a:prstGeom prst="rect">
                <a:avLst/>
              </a:prstGeom>
              <a:blipFill>
                <a:blip r:embed="rId5"/>
                <a:stretch>
                  <a:fillRect l="-377" t="-7353" r="-323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0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8º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6" y="1352444"/>
            <a:ext cx="2988319" cy="304971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59" y="1334347"/>
            <a:ext cx="2991758" cy="305322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05" y="1322372"/>
            <a:ext cx="3003493" cy="306520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17" y="1359223"/>
            <a:ext cx="2967383" cy="3028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62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9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sp>
        <p:nvSpPr>
          <p:cNvPr id="2" name="Retângulo 1"/>
          <p:cNvSpPr/>
          <p:nvPr/>
        </p:nvSpPr>
        <p:spPr>
          <a:xfrm>
            <a:off x="439317" y="913769"/>
            <a:ext cx="113134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 equação utilizada foi a mesma apresentada anteriormente, porém, multiplicando apenas as dimensões que variam com x por um fator (1+S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);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Caso fosse mantida a mesma variação de 0 à 8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não seria possível observar a região limiar onde a razão de potências deixa de ser linear. Por isso, agora é aplicada uma deformação de 0 à 16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  <a:endParaRPr lang="pt-BR" sz="1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69" y="2308228"/>
            <a:ext cx="4427026" cy="443149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29" y="2446617"/>
            <a:ext cx="4294555" cy="42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6" y="2269117"/>
            <a:ext cx="4516017" cy="45205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4" y="2269117"/>
            <a:ext cx="4516017" cy="4520578"/>
          </a:xfrm>
          <a:prstGeom prst="rect">
            <a:avLst/>
          </a:prstGeom>
        </p:spPr>
      </p:pic>
      <p:sp>
        <p:nvSpPr>
          <p:cNvPr id="11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 smtClean="0"/>
              <a:t>9º Etapa – </a:t>
            </a:r>
            <a:r>
              <a:rPr lang="pt-BR" dirty="0"/>
              <a:t>Deformação apenas em x.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ângulo 5"/>
              <p:cNvSpPr/>
              <p:nvPr/>
            </p:nvSpPr>
            <p:spPr>
              <a:xfrm>
                <a:off x="439317" y="913769"/>
                <a:ext cx="1131348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Novamente o comprimento dos lasers é alterado para tentar obter a melhor relação de angulação e linearidade;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 comprimento de um laser é fixo (em azul) e o outro é variado;</a:t>
                </a:r>
              </a:p>
              <a:p>
                <a:pPr marL="29845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Conforme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Δ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𝜆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entre os lasers aumenta tem-se a presença de lóbulos secundários, tirando a característica de linearidade.</a:t>
                </a:r>
                <a:endParaRPr lang="pt-BR" sz="16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endParaRPr lang="pt-BR" sz="16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mc:Choice>
        <mc:Fallback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913769"/>
                <a:ext cx="11313485" cy="1569660"/>
              </a:xfrm>
              <a:prstGeom prst="rect">
                <a:avLst/>
              </a:prstGeom>
              <a:blipFill>
                <a:blip r:embed="rId5"/>
                <a:stretch>
                  <a:fillRect l="-377" t="-3891" r="-3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101203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𝟖𝟏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0,82 %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1,16 %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0,67 %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17,26/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70,27/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81,82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101203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0,82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0,67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17,26/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70,27/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81,82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5" y="1104670"/>
            <a:ext cx="2946310" cy="300684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25" y="1104670"/>
            <a:ext cx="2946310" cy="30068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16" y="1104670"/>
            <a:ext cx="2946310" cy="30068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07" y="1107057"/>
            <a:ext cx="2943971" cy="3004457"/>
          </a:xfrm>
          <a:prstGeom prst="rect">
            <a:avLst/>
          </a:prstGeom>
        </p:spPr>
      </p:pic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 smtClean="0"/>
              <a:t>9º Etapa – </a:t>
            </a:r>
            <a:r>
              <a:rPr lang="pt-BR" dirty="0"/>
              <a:t>Deformação apenas em x.</a:t>
            </a:r>
          </a:p>
        </p:txBody>
      </p:sp>
    </p:spTree>
    <p:extLst>
      <p:ext uri="{BB962C8B-B14F-4D97-AF65-F5344CB8AC3E}">
        <p14:creationId xmlns:p14="http://schemas.microsoft.com/office/powerpoint/2010/main" val="4611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 smtClean="0"/>
              <a:t>10º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3" y="2137352"/>
            <a:ext cx="4481115" cy="44856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43" y="2286000"/>
            <a:ext cx="4376699" cy="437669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39317" y="870805"/>
            <a:ext cx="11070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 equação utilizada foi a mesma apresentada anteriormente, porém, multiplicando apenas as dimensões que variam com x por um fator (1+S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que a mesma variação de 0 à 16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é realizada. O dispositivo consegue suportar mais deformação nessa situação de simulação.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69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 smtClean="0"/>
              <a:t>10º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7" y="1906274"/>
            <a:ext cx="4711959" cy="471671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95" y="1903444"/>
            <a:ext cx="4852062" cy="485696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39317" y="870805"/>
            <a:ext cx="11070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comprimento do laser também foi variado (linhas vermelhas) com a mesma quantidade de passos, fixando o outro laser(linha azul);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Como nenhum lóbulo secundário é englobado em toda a faixa varrida, a razão de potências é basicamente linear para qualquer comprimento de laser;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260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599476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0,16 %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0,19 %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0,06 %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0,38 %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5,51/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10,66/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16,27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25,45/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599476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0,19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0,38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5,51/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10,66/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16,27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25,45/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 smtClean="0"/>
              <a:t>10º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0" y="1119043"/>
            <a:ext cx="2944589" cy="3005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19" y="1119043"/>
            <a:ext cx="2944589" cy="3005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09" y="1119043"/>
            <a:ext cx="2944588" cy="30050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198" y="1119043"/>
            <a:ext cx="2944589" cy="30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7" y="430783"/>
                <a:ext cx="8816649" cy="343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 smtClean="0"/>
                  <a:t>11º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pt-BR" dirty="0" smtClean="0"/>
                  <a:t> versus </a:t>
                </a:r>
                <a:r>
                  <a:rPr lang="pt-BR" dirty="0" err="1" smtClean="0"/>
                  <a:t>Strain</a:t>
                </a:r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10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7" y="430783"/>
                <a:ext cx="8816649" cy="343027"/>
              </a:xfrm>
              <a:prstGeom prst="rect">
                <a:avLst/>
              </a:prstGeom>
              <a:blipFill>
                <a:blip r:embed="rId3"/>
                <a:stretch>
                  <a:fillRect l="-1729" t="-23214" b="-46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tângulo 1"/>
              <p:cNvSpPr/>
              <p:nvPr/>
            </p:nvSpPr>
            <p:spPr>
              <a:xfrm>
                <a:off x="439317" y="913769"/>
                <a:ext cx="11313485" cy="1589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Verdana"/>
                  </a:rPr>
                  <a:t>Para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Verdana"/>
                  </a:rPr>
                  <a:t>entender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Verdana"/>
                  </a:rPr>
                  <a:t>os comportamento apresentados, foram obtidos os índices efetivos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Verdana"/>
                  </a:rPr>
                  <a:t>para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Verdana"/>
                  </a:rPr>
                  <a:t>deformações apenas em x e apenas em y, separadamente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Verdana"/>
                  </a:rPr>
                  <a:t>;</a:t>
                </a:r>
                <a:endParaRPr lang="pt-BR" sz="16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Verdana"/>
                </a:endParaRPr>
              </a:p>
              <a:p>
                <a:pPr marL="355600" lvl="0" indent="-342900" algn="just">
                  <a:buSzPts val="2000"/>
                  <a:buFont typeface="+mj-lt"/>
                  <a:buAutoNum type="arabicPeriod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Ao aplicar deformaç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ão em x, o comprimento de Bragg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Λ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𝐵𝑟𝑎𝑔𝑔</m:t>
                        </m:r>
                      </m:sub>
                    </m:sSub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é diretamente afetado, porém o índice efetivo não se altera.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Esse fenômeno resulta na mudança de ressonância;</a:t>
                </a:r>
              </a:p>
              <a:p>
                <a:pPr marL="355600" lvl="0" indent="-342900" algn="just">
                  <a:buSzPts val="2000"/>
                  <a:buAutoNum type="arabicPeriod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Ao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aplicar deformação em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y,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o comprimento de Bragg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é constante, porém o índice efetivo é diretamente alterado (note que há uma relação linear).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Esse fenômeno resulta na mudança de ressonância;</a:t>
                </a:r>
                <a:endParaRPr lang="pt-BR" sz="16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913769"/>
                <a:ext cx="11313485" cy="1589666"/>
              </a:xfrm>
              <a:prstGeom prst="rect">
                <a:avLst/>
              </a:prstGeom>
              <a:blipFill>
                <a:blip r:embed="rId4"/>
                <a:stretch>
                  <a:fillRect l="-485" t="-3831" r="-323" b="-38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59" y="2649201"/>
            <a:ext cx="4186294" cy="41806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68" y="2652199"/>
            <a:ext cx="4183292" cy="41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2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</a:t>
            </a:r>
            <a:r>
              <a:rPr lang="pt-BR" dirty="0" smtClean="0"/>
              <a:t>Variação de Temperatura.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39318" y="783850"/>
            <a:ext cx="11069100" cy="9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Pelo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EME solver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foi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simulado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as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transmissões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para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variação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de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temperatura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considerando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o 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período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da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simulação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igual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a 150;</a:t>
            </a: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Temperaturas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de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simulação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consideradas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iguais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a 25°C a 75°C,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11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passos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iguais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69" y="1914966"/>
            <a:ext cx="4331438" cy="4338735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32" y="2092207"/>
            <a:ext cx="4161494" cy="416149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957804" y="1914966"/>
            <a:ext cx="681135" cy="1772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6200000">
            <a:off x="1144547" y="4010189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7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3º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Variação de </a:t>
            </a:r>
            <a:r>
              <a:rPr lang="pt-BR" i="1" dirty="0" err="1" smtClean="0"/>
              <a:t>Strain</a:t>
            </a:r>
            <a:r>
              <a:rPr lang="pt-BR" dirty="0" smtClean="0"/>
              <a:t> (S).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b="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poder simular o efeito de extensão, foi tomada por base a seguinte equação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𝑙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𝑙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1+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pt-BR" sz="1600" b="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Onde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𝑙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é o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comprimento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 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as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deformações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aplicadas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dimensão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multiplicada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um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fator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(1+S);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variado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0 a 2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milistrain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11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passos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iguais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blipFill>
                <a:blip r:embed="rId3"/>
                <a:stretch>
                  <a:fillRect l="-1211" b="-103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65" y="2373712"/>
            <a:ext cx="4376058" cy="43760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24" y="2217357"/>
            <a:ext cx="4527840" cy="453241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855167" y="2218749"/>
            <a:ext cx="699797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 rot="16200000">
            <a:off x="922554" y="4400566"/>
            <a:ext cx="704531" cy="1659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9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temperatura.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40402" y="1104670"/>
            <a:ext cx="11069100" cy="511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 </a:t>
            </a:r>
            <a:r>
              <a:rPr lang="pt-BR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Interconnect</a:t>
            </a: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foi gerado o seguinte ambiente de simulação: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laser superior foi fixado no comprimento de onda de ressonância considerando temperatura ambiente (25°C), já o laser inferior foi fixado no comprimento de onda de ressonância para a máxima variação (75°C), dessa forma obtendo a potência para cada excitação do laser, para cada variação de temperatura;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Posteriormente um filtro foi centrado nos mesmos comprimentos de onda de excitação do laser.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4" y="1690249"/>
            <a:ext cx="10913148" cy="32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4º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temperatura.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7" y="1939049"/>
            <a:ext cx="3724078" cy="3730352"/>
          </a:xfrm>
          <a:prstGeom prst="rect">
            <a:avLst/>
          </a:prstGeom>
        </p:spPr>
      </p:pic>
      <p:cxnSp>
        <p:nvCxnSpPr>
          <p:cNvPr id="3" name="Conector reto 2"/>
          <p:cNvCxnSpPr/>
          <p:nvPr/>
        </p:nvCxnSpPr>
        <p:spPr>
          <a:xfrm>
            <a:off x="2071397" y="2118050"/>
            <a:ext cx="0" cy="33300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2615683" y="2118050"/>
            <a:ext cx="0" cy="33300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26" y="1939049"/>
            <a:ext cx="3726588" cy="37303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14" y="1939049"/>
            <a:ext cx="3726588" cy="373035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734097" y="1939049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 rot="16200000">
            <a:off x="146629" y="3747171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65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86" y="2613238"/>
            <a:ext cx="3836680" cy="384055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6" y="2613239"/>
            <a:ext cx="3836679" cy="38405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67" y="2613238"/>
            <a:ext cx="3836680" cy="384055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696851" y="2613238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 rot="16200000">
            <a:off x="39283" y="4477343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65;p3"/>
          <p:cNvSpPr txBox="1"/>
          <p:nvPr/>
        </p:nvSpPr>
        <p:spPr>
          <a:xfrm>
            <a:off x="440402" y="1104670"/>
            <a:ext cx="11069100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Para o mesmo ambiente de simulação,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laser superior foi fixado no comprimento de onda de ressonância considerando deformação nula (S = 0), já o laser inferior foi fixado no comprimento de onda de ressonância para a máxima variação (S = 3 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), dessa forma obtendo a potência para cada excitação do laser, para cada variação de temperatura;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Posteriormente um filtro foi centrado nos mesmos comprimentos de onda de excitação do laser.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24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6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Centrando o comprimento de onda dos lasers em outro ponto.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4" y="1787855"/>
            <a:ext cx="3924224" cy="39281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48" y="1787855"/>
            <a:ext cx="3924225" cy="392818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72" y="1787855"/>
            <a:ext cx="3924225" cy="392818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65353" y="1787855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6200000">
            <a:off x="51801" y="3651960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2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7º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0" y="1104671"/>
            <a:ext cx="3872590" cy="38765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05" y="1104671"/>
            <a:ext cx="3872589" cy="3876501"/>
          </a:xfrm>
          <a:prstGeom prst="rect">
            <a:avLst/>
          </a:prstGeom>
        </p:spPr>
      </p:pic>
      <p:sp>
        <p:nvSpPr>
          <p:cNvPr id="9" name="Google Shape;65;p3"/>
          <p:cNvSpPr txBox="1"/>
          <p:nvPr/>
        </p:nvSpPr>
        <p:spPr>
          <a:xfrm>
            <a:off x="413230" y="4943324"/>
            <a:ext cx="11070185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pela curva em azul, que o comportamento da potência se mantém crescendo até 3,43 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 a partir disso perde a característica desejada;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Isso ocorre pois agora está sendo feita a obtenção das potências dos lóbulos secundários;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comprimento de onda do laser centrado na reta vermelha não pode ser arbitrário;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dispositivo deve ser capaz de detectar deformações pequenas até um ponto onde o dispositivo “satura”.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86204" y="1104670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 rot="16200000">
            <a:off x="-127348" y="2968775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98" y="1104669"/>
            <a:ext cx="3833988" cy="38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7º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7" y="1104670"/>
            <a:ext cx="3872589" cy="38765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49" y="1104670"/>
            <a:ext cx="3834781" cy="38386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73" y="1111483"/>
            <a:ext cx="3858975" cy="3862873"/>
          </a:xfrm>
          <a:prstGeom prst="rect">
            <a:avLst/>
          </a:prstGeom>
        </p:spPr>
      </p:pic>
      <p:sp>
        <p:nvSpPr>
          <p:cNvPr id="7" name="Google Shape;65;p3"/>
          <p:cNvSpPr txBox="1"/>
          <p:nvPr/>
        </p:nvSpPr>
        <p:spPr>
          <a:xfrm>
            <a:off x="413230" y="4943324"/>
            <a:ext cx="11070185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agora que apenas ajustando o comprimento de onda do laser, desde S = 0 a razão de potência é linear.</a:t>
            </a:r>
          </a:p>
        </p:txBody>
      </p:sp>
      <p:sp>
        <p:nvSpPr>
          <p:cNvPr id="8" name="Retângulo 7"/>
          <p:cNvSpPr/>
          <p:nvPr/>
        </p:nvSpPr>
        <p:spPr>
          <a:xfrm>
            <a:off x="1586204" y="1104670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 rot="16200000">
            <a:off x="-127348" y="2968775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3626</TotalTime>
  <Words>1047</Words>
  <Application>Microsoft Office PowerPoint</Application>
  <PresentationFormat>Widescreen</PresentationFormat>
  <Paragraphs>147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Cambria Math</vt:lpstr>
      <vt:lpstr>Arial</vt:lpstr>
      <vt:lpstr>Calibri</vt:lpstr>
      <vt:lpstr>Verdana</vt:lpstr>
      <vt:lpstr>Office Theme</vt:lpstr>
      <vt:lpstr>1° Etapa - Determinar W_bragg.</vt:lpstr>
      <vt:lpstr>2º Etapa –Variação de Temperatura.</vt:lpstr>
      <vt:lpstr>3º Etapa – Variação de Strain (S).</vt:lpstr>
      <vt:lpstr>4º Etapa – Análise de potência para variações de temperatura.</vt:lpstr>
      <vt:lpstr>4º Etapa – Análise de potência para variações de temperatura.</vt:lpstr>
      <vt:lpstr>5º Etapa – Análise de potência para variações de deformação.</vt:lpstr>
      <vt:lpstr>6º Etapa – Centrando o comprimento de onda dos lasers em outro ponto.</vt:lpstr>
      <vt:lpstr>7º Etapa – Qual o máximo de deformação que é possível aplicar mantendo a relação de potência linear?</vt:lpstr>
      <vt:lpstr>7º Etapa – Qual o máximo de deformação que é possível aplicar mantendo a relação de potência linear?</vt:lpstr>
      <vt:lpstr>7º Etapa – Qual o máximo de deformação que é possível aplicar mantendo a relação de potência linear?</vt:lpstr>
      <vt:lpstr>8º Etapa – Variando o comprimento de onda do laser na faixa para obter o ponto ótimo.</vt:lpstr>
      <vt:lpstr>8º Etapa – Variando o comprimento de onda do laser na faixa para obter o ponto ótimo.</vt:lpstr>
      <vt:lpstr>9º Etapa – Deformação apenas em x.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11º Etapa – n_eff versus Strain.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Circuitos Fotônicos em Silício</dc:title>
  <dc:creator>Erick Cândido Sousa</dc:creator>
  <cp:lastModifiedBy>Erick Cândido Sousa</cp:lastModifiedBy>
  <cp:revision>94</cp:revision>
  <dcterms:modified xsi:type="dcterms:W3CDTF">2025-09-09T15:44:10Z</dcterms:modified>
</cp:coreProperties>
</file>